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Poppins" charset="1" panose="00000500000000000000"/>
      <p:regular r:id="rId19"/>
    </p:embeddedFont>
    <p:embeddedFont>
      <p:font typeface="League Spartan" charset="1" panose="00000800000000000000"/>
      <p:regular r:id="rId20"/>
    </p:embeddedFont>
    <p:embeddedFont>
      <p:font typeface="Archivo Black" charset="1" panose="020B0A03020202020B04"/>
      <p:regular r:id="rId21"/>
    </p:embeddedFont>
    <p:embeddedFont>
      <p:font typeface="Poppins Bold" charset="1" panose="00000800000000000000"/>
      <p:regular r:id="rId22"/>
    </p:embeddedFont>
    <p:embeddedFont>
      <p:font typeface="Canva Sans Bold" charset="1" panose="020B0803030501040103"/>
      <p:regular r:id="rId23"/>
    </p:embeddedFont>
    <p:embeddedFont>
      <p:font typeface="Canva Sans" charset="1" panose="020B0503030501040103"/>
      <p:regular r:id="rId24"/>
    </p:embeddedFont>
    <p:embeddedFont>
      <p:font typeface="Poppins Italics" charset="1" panose="000005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5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Relationship Id="rId4" Target="../media/image7.jpeg" Type="http://schemas.openxmlformats.org/officeDocument/2006/relationships/image"/><Relationship Id="rId5" Target="../media/image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9.jpeg" Type="http://schemas.openxmlformats.org/officeDocument/2006/relationships/image"/><Relationship Id="rId4" Target="../media/image10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3086100" cy="10287000"/>
            <a:chOff x="0" y="0"/>
            <a:chExt cx="81280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544655" y="2706009"/>
            <a:ext cx="7218503" cy="1452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65"/>
              </a:lnSpc>
              <a:spcBef>
                <a:spcPct val="0"/>
              </a:spcBef>
            </a:pPr>
            <a:r>
              <a:rPr lang="en-US" sz="804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ANGEL ONE</a:t>
            </a:r>
          </a:p>
        </p:txBody>
      </p:sp>
      <p:sp>
        <p:nvSpPr>
          <p:cNvPr name="TextBox 7" id="7"/>
          <p:cNvSpPr txBox="true"/>
          <p:nvPr/>
        </p:nvSpPr>
        <p:spPr>
          <a:xfrm rot="46939">
            <a:off x="3656924" y="4368859"/>
            <a:ext cx="10991397" cy="1112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4"/>
              </a:lnSpc>
              <a:spcBef>
                <a:spcPct val="0"/>
              </a:spcBef>
            </a:pPr>
            <a:r>
              <a:rPr lang="en-US" sz="6431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FINANCIAL DASHBOARD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3647809" y="5556834"/>
            <a:ext cx="1099240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3763158" y="387350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648322" y="2494426"/>
            <a:ext cx="2598710" cy="1664551"/>
          </a:xfrm>
          <a:custGeom>
            <a:avLst/>
            <a:gdLst/>
            <a:ahLst/>
            <a:cxnLst/>
            <a:rect r="r" b="b" t="t" l="l"/>
            <a:pathLst>
              <a:path h="1664551" w="2598710">
                <a:moveTo>
                  <a:pt x="0" y="0"/>
                </a:moveTo>
                <a:lnTo>
                  <a:pt x="2598710" y="0"/>
                </a:lnTo>
                <a:lnTo>
                  <a:pt x="2598710" y="1664551"/>
                </a:lnTo>
                <a:lnTo>
                  <a:pt x="0" y="16645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0976" r="0" b="-45144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648322" y="5962793"/>
            <a:ext cx="6583633" cy="841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9"/>
              </a:lnSpc>
              <a:spcBef>
                <a:spcPct val="0"/>
              </a:spcBef>
            </a:pPr>
            <a:r>
              <a:rPr lang="en-US" sz="241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business analytics project using Excel and Power BI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895810" y="8925560"/>
            <a:ext cx="1894880" cy="666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Navya Rustagi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8</a:t>
            </a:r>
            <a:r>
              <a:rPr lang="en-US" sz="18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th</a:t>
            </a:r>
            <a:r>
              <a:rPr lang="en-US" sz="18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 July 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77551" y="942975"/>
            <a:ext cx="10932898" cy="781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2"/>
              </a:lnSpc>
              <a:spcBef>
                <a:spcPct val="0"/>
              </a:spcBef>
            </a:pPr>
            <a:r>
              <a:rPr lang="en-US" sz="4587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SUMMARY OF BUSINESS INSIGHTS</a:t>
            </a:r>
          </a:p>
        </p:txBody>
      </p:sp>
      <p:sp>
        <p:nvSpPr>
          <p:cNvPr name="AutoShape 4" id="4"/>
          <p:cNvSpPr/>
          <p:nvPr/>
        </p:nvSpPr>
        <p:spPr>
          <a:xfrm>
            <a:off x="1028811" y="1703117"/>
            <a:ext cx="16230489" cy="2096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028700" y="2330486"/>
          <a:ext cx="15654007" cy="5191125"/>
        </p:xfrm>
        <a:graphic>
          <a:graphicData uri="http://schemas.openxmlformats.org/drawingml/2006/table">
            <a:tbl>
              <a:tblPr/>
              <a:tblGrid>
                <a:gridCol w="7827003"/>
                <a:gridCol w="7827003"/>
              </a:tblGrid>
              <a:tr h="11706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Strenghts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Observations and Risks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8729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Strong revenue growth especially in FY22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Operating and Free Cash Flow turned negative in FY25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590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Healthy liquidity position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ROE declined from 55% to 28% in 5 years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8729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Low and declining Debt to Equity Ratio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Increased reinvestment maybe strianing liquidity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1028811" y="7925435"/>
            <a:ext cx="16230489" cy="1612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0"/>
              </a:lnSpc>
            </a:pPr>
            <a:r>
              <a:rPr lang="en-US" sz="230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Angel One has shown strong financial growth with improving capital structure and profitability. However, the decline in ROE and negative cash flow in FY25 suggest a need to monitor reinvestment impact and operational cash efficiency more closely.</a:t>
            </a:r>
          </a:p>
          <a:p>
            <a:pPr algn="l">
              <a:lnSpc>
                <a:spcPts val="3230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5400000">
            <a:off x="8959906" y="958850"/>
            <a:ext cx="368300" cy="18288000"/>
            <a:chOff x="0" y="0"/>
            <a:chExt cx="97001" cy="481659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7001" cy="4816592"/>
            </a:xfrm>
            <a:custGeom>
              <a:avLst/>
              <a:gdLst/>
              <a:ahLst/>
              <a:cxnLst/>
              <a:rect r="r" b="b" t="t" l="l"/>
              <a:pathLst>
                <a:path h="4816592" w="97001">
                  <a:moveTo>
                    <a:pt x="0" y="0"/>
                  </a:moveTo>
                  <a:lnTo>
                    <a:pt x="97001" y="0"/>
                  </a:lnTo>
                  <a:lnTo>
                    <a:pt x="9700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97001" cy="486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10800000">
            <a:off x="17919700" y="-5477381"/>
            <a:ext cx="368300" cy="18288000"/>
            <a:chOff x="0" y="0"/>
            <a:chExt cx="97001" cy="481659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7001" cy="4816592"/>
            </a:xfrm>
            <a:custGeom>
              <a:avLst/>
              <a:gdLst/>
              <a:ahLst/>
              <a:cxnLst/>
              <a:rect r="r" b="b" t="t" l="l"/>
              <a:pathLst>
                <a:path h="4816592" w="97001">
                  <a:moveTo>
                    <a:pt x="0" y="0"/>
                  </a:moveTo>
                  <a:lnTo>
                    <a:pt x="97001" y="0"/>
                  </a:lnTo>
                  <a:lnTo>
                    <a:pt x="9700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97001" cy="486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5400000">
            <a:off x="8959906" y="-8959850"/>
            <a:ext cx="368300" cy="18288000"/>
            <a:chOff x="0" y="0"/>
            <a:chExt cx="97001" cy="481659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7001" cy="4816592"/>
            </a:xfrm>
            <a:custGeom>
              <a:avLst/>
              <a:gdLst/>
              <a:ahLst/>
              <a:cxnLst/>
              <a:rect r="r" b="b" t="t" l="l"/>
              <a:pathLst>
                <a:path h="4816592" w="97001">
                  <a:moveTo>
                    <a:pt x="0" y="0"/>
                  </a:moveTo>
                  <a:lnTo>
                    <a:pt x="97001" y="0"/>
                  </a:lnTo>
                  <a:lnTo>
                    <a:pt x="9700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97001" cy="486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-10800000">
            <a:off x="3175" y="-4217951"/>
            <a:ext cx="368300" cy="18288000"/>
            <a:chOff x="0" y="0"/>
            <a:chExt cx="97001" cy="481659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7001" cy="4816592"/>
            </a:xfrm>
            <a:custGeom>
              <a:avLst/>
              <a:gdLst/>
              <a:ahLst/>
              <a:cxnLst/>
              <a:rect r="r" b="b" t="t" l="l"/>
              <a:pathLst>
                <a:path h="4816592" w="97001">
                  <a:moveTo>
                    <a:pt x="0" y="0"/>
                  </a:moveTo>
                  <a:lnTo>
                    <a:pt x="97001" y="0"/>
                  </a:lnTo>
                  <a:lnTo>
                    <a:pt x="9700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97001" cy="486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77551" y="942975"/>
            <a:ext cx="10932898" cy="781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2"/>
              </a:lnSpc>
              <a:spcBef>
                <a:spcPct val="0"/>
              </a:spcBef>
            </a:pPr>
            <a:r>
              <a:rPr lang="en-US" sz="4587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WHAT I LEARNED</a:t>
            </a:r>
          </a:p>
        </p:txBody>
      </p:sp>
      <p:sp>
        <p:nvSpPr>
          <p:cNvPr name="AutoShape 4" id="4"/>
          <p:cNvSpPr/>
          <p:nvPr/>
        </p:nvSpPr>
        <p:spPr>
          <a:xfrm>
            <a:off x="1028811" y="1703117"/>
            <a:ext cx="16230489" cy="2096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5400000">
            <a:off x="8959906" y="958850"/>
            <a:ext cx="368300" cy="18288000"/>
            <a:chOff x="0" y="0"/>
            <a:chExt cx="97001" cy="48165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7001" cy="4816592"/>
            </a:xfrm>
            <a:custGeom>
              <a:avLst/>
              <a:gdLst/>
              <a:ahLst/>
              <a:cxnLst/>
              <a:rect r="r" b="b" t="t" l="l"/>
              <a:pathLst>
                <a:path h="4816592" w="97001">
                  <a:moveTo>
                    <a:pt x="0" y="0"/>
                  </a:moveTo>
                  <a:lnTo>
                    <a:pt x="97001" y="0"/>
                  </a:lnTo>
                  <a:lnTo>
                    <a:pt x="9700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97001" cy="486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800000">
            <a:off x="17919700" y="-5477381"/>
            <a:ext cx="368300" cy="18288000"/>
            <a:chOff x="0" y="0"/>
            <a:chExt cx="97001" cy="481659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7001" cy="4816592"/>
            </a:xfrm>
            <a:custGeom>
              <a:avLst/>
              <a:gdLst/>
              <a:ahLst/>
              <a:cxnLst/>
              <a:rect r="r" b="b" t="t" l="l"/>
              <a:pathLst>
                <a:path h="4816592" w="97001">
                  <a:moveTo>
                    <a:pt x="0" y="0"/>
                  </a:moveTo>
                  <a:lnTo>
                    <a:pt x="97001" y="0"/>
                  </a:lnTo>
                  <a:lnTo>
                    <a:pt x="9700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97001" cy="486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5400000">
            <a:off x="8959906" y="-8959850"/>
            <a:ext cx="368300" cy="18288000"/>
            <a:chOff x="0" y="0"/>
            <a:chExt cx="97001" cy="481659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7001" cy="4816592"/>
            </a:xfrm>
            <a:custGeom>
              <a:avLst/>
              <a:gdLst/>
              <a:ahLst/>
              <a:cxnLst/>
              <a:rect r="r" b="b" t="t" l="l"/>
              <a:pathLst>
                <a:path h="4816592" w="97001">
                  <a:moveTo>
                    <a:pt x="0" y="0"/>
                  </a:moveTo>
                  <a:lnTo>
                    <a:pt x="97001" y="0"/>
                  </a:lnTo>
                  <a:lnTo>
                    <a:pt x="9700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97001" cy="486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10800000">
            <a:off x="3175" y="-4217951"/>
            <a:ext cx="368300" cy="18288000"/>
            <a:chOff x="0" y="0"/>
            <a:chExt cx="97001" cy="481659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7001" cy="4816592"/>
            </a:xfrm>
            <a:custGeom>
              <a:avLst/>
              <a:gdLst/>
              <a:ahLst/>
              <a:cxnLst/>
              <a:rect r="r" b="b" t="t" l="l"/>
              <a:pathLst>
                <a:path h="4816592" w="97001">
                  <a:moveTo>
                    <a:pt x="0" y="0"/>
                  </a:moveTo>
                  <a:lnTo>
                    <a:pt x="97001" y="0"/>
                  </a:lnTo>
                  <a:lnTo>
                    <a:pt x="9700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97001" cy="486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1396218" y="1703117"/>
            <a:ext cx="5863082" cy="7820809"/>
          </a:xfrm>
          <a:custGeom>
            <a:avLst/>
            <a:gdLst/>
            <a:ahLst/>
            <a:cxnLst/>
            <a:rect r="r" b="b" t="t" l="l"/>
            <a:pathLst>
              <a:path h="7820809" w="5863082">
                <a:moveTo>
                  <a:pt x="0" y="0"/>
                </a:moveTo>
                <a:lnTo>
                  <a:pt x="5863082" y="0"/>
                </a:lnTo>
                <a:lnTo>
                  <a:pt x="5863082" y="7820809"/>
                </a:lnTo>
                <a:lnTo>
                  <a:pt x="0" y="7820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 l="-16695" t="0" r="-16695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2138676"/>
            <a:ext cx="9955365" cy="4832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Understood how to read and interpret Profit &amp; Loss, Balance Sheet, and Cash Flow statements</a:t>
            </a: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Learned how to clean, structure, and calculate financial metrics using Excel</a:t>
            </a: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Built interactive dashboards in Power BI with slicers and dynamic visuals</a:t>
            </a: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Developed the ability to convert financial data into actionable business insights</a:t>
            </a: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Gained confidence in presenting data visually and analytically</a:t>
            </a:r>
          </a:p>
          <a:p>
            <a:pPr algn="l">
              <a:lnSpc>
                <a:spcPts val="350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028811" y="7380600"/>
            <a:ext cx="9955253" cy="1263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This pr</a:t>
            </a:r>
            <a:r>
              <a:rPr lang="en-US" sz="2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oject gave me a hands-on understanding of financial analysis and dashboarding, and helped me think like a business analyst even as a fresher.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5143500"/>
            <a:ext cx="18288000" cy="5143500"/>
            <a:chOff x="0" y="0"/>
            <a:chExt cx="4816593" cy="13546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354667"/>
            </a:xfrm>
            <a:custGeom>
              <a:avLst/>
              <a:gdLst/>
              <a:ahLst/>
              <a:cxnLst/>
              <a:rect r="r" b="b" t="t" l="l"/>
              <a:pathLst>
                <a:path h="13546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FFFFF">
                <a:alpha val="9098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1402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485727" y="51244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5400000">
            <a:off x="8959906" y="958850"/>
            <a:ext cx="368300" cy="18288000"/>
            <a:chOff x="0" y="0"/>
            <a:chExt cx="97001" cy="481659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7001" cy="4816592"/>
            </a:xfrm>
            <a:custGeom>
              <a:avLst/>
              <a:gdLst/>
              <a:ahLst/>
              <a:cxnLst/>
              <a:rect r="r" b="b" t="t" l="l"/>
              <a:pathLst>
                <a:path h="4816592" w="97001">
                  <a:moveTo>
                    <a:pt x="0" y="0"/>
                  </a:moveTo>
                  <a:lnTo>
                    <a:pt x="97001" y="0"/>
                  </a:lnTo>
                  <a:lnTo>
                    <a:pt x="9700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97001" cy="486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10800000">
            <a:off x="17919700" y="-5477381"/>
            <a:ext cx="368300" cy="18288000"/>
            <a:chOff x="0" y="0"/>
            <a:chExt cx="97001" cy="481659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7001" cy="4816592"/>
            </a:xfrm>
            <a:custGeom>
              <a:avLst/>
              <a:gdLst/>
              <a:ahLst/>
              <a:cxnLst/>
              <a:rect r="r" b="b" t="t" l="l"/>
              <a:pathLst>
                <a:path h="4816592" w="97001">
                  <a:moveTo>
                    <a:pt x="0" y="0"/>
                  </a:moveTo>
                  <a:lnTo>
                    <a:pt x="97001" y="0"/>
                  </a:lnTo>
                  <a:lnTo>
                    <a:pt x="9700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97001" cy="486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5400000">
            <a:off x="8959906" y="-8959850"/>
            <a:ext cx="368300" cy="18288000"/>
            <a:chOff x="0" y="0"/>
            <a:chExt cx="97001" cy="481659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7001" cy="4816592"/>
            </a:xfrm>
            <a:custGeom>
              <a:avLst/>
              <a:gdLst/>
              <a:ahLst/>
              <a:cxnLst/>
              <a:rect r="r" b="b" t="t" l="l"/>
              <a:pathLst>
                <a:path h="4816592" w="97001">
                  <a:moveTo>
                    <a:pt x="0" y="0"/>
                  </a:moveTo>
                  <a:lnTo>
                    <a:pt x="97001" y="0"/>
                  </a:lnTo>
                  <a:lnTo>
                    <a:pt x="9700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97001" cy="486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-10800000">
            <a:off x="3175" y="-4217951"/>
            <a:ext cx="368300" cy="18288000"/>
            <a:chOff x="0" y="0"/>
            <a:chExt cx="97001" cy="481659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7001" cy="4816592"/>
            </a:xfrm>
            <a:custGeom>
              <a:avLst/>
              <a:gdLst/>
              <a:ahLst/>
              <a:cxnLst/>
              <a:rect r="r" b="b" t="t" l="l"/>
              <a:pathLst>
                <a:path h="4816592" w="97001">
                  <a:moveTo>
                    <a:pt x="0" y="0"/>
                  </a:moveTo>
                  <a:lnTo>
                    <a:pt x="97001" y="0"/>
                  </a:lnTo>
                  <a:lnTo>
                    <a:pt x="9700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97001" cy="486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3728710" y="3514219"/>
            <a:ext cx="10143658" cy="1375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2"/>
              </a:lnSpc>
              <a:spcBef>
                <a:spcPct val="0"/>
              </a:spcBef>
            </a:pPr>
            <a:r>
              <a:rPr lang="en-US" sz="8051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001380" y="5368646"/>
            <a:ext cx="8456971" cy="123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9"/>
              </a:lnSpc>
            </a:pPr>
            <a:r>
              <a:rPr lang="en-US" sz="2342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Thank</a:t>
            </a:r>
            <a:r>
              <a:rPr lang="en-US" sz="2342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you for reviewing my Business Analytics project.</a:t>
            </a:r>
          </a:p>
          <a:p>
            <a:pPr algn="l">
              <a:lnSpc>
                <a:spcPts val="3279"/>
              </a:lnSpc>
              <a:spcBef>
                <a:spcPct val="0"/>
              </a:spcBef>
            </a:pPr>
            <a:r>
              <a:rPr lang="en-US" sz="2342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I’m excited to apply these skills in a real-world environment.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847915" y="7931151"/>
            <a:ext cx="4411385" cy="1327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Navya Rustagi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Aspiring Business Analyst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rustaginavya13@gmail.com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01900" y="0"/>
            <a:ext cx="3086100" cy="10287000"/>
            <a:chOff x="0" y="0"/>
            <a:chExt cx="81280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711240" y="-120968"/>
            <a:ext cx="2466847" cy="10528935"/>
            <a:chOff x="0" y="0"/>
            <a:chExt cx="786130" cy="33553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86130" cy="3355340"/>
            </a:xfrm>
            <a:custGeom>
              <a:avLst/>
              <a:gdLst/>
              <a:ahLst/>
              <a:cxnLst/>
              <a:rect r="r" b="b" t="t" l="l"/>
              <a:pathLst>
                <a:path h="3355340" w="786130">
                  <a:moveTo>
                    <a:pt x="0" y="0"/>
                  </a:moveTo>
                  <a:lnTo>
                    <a:pt x="786130" y="0"/>
                  </a:lnTo>
                  <a:lnTo>
                    <a:pt x="786130" y="3355340"/>
                  </a:lnTo>
                  <a:lnTo>
                    <a:pt x="0" y="3355340"/>
                  </a:lnTo>
                  <a:close/>
                </a:path>
              </a:pathLst>
            </a:custGeom>
            <a:blipFill>
              <a:blip r:embed="rId3"/>
              <a:stretch>
                <a:fillRect l="-270013" t="0" r="-270013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20580" y="-120968"/>
            <a:ext cx="2466847" cy="10528935"/>
            <a:chOff x="0" y="0"/>
            <a:chExt cx="786130" cy="33553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86130" cy="3355340"/>
            </a:xfrm>
            <a:custGeom>
              <a:avLst/>
              <a:gdLst/>
              <a:ahLst/>
              <a:cxnLst/>
              <a:rect r="r" b="b" t="t" l="l"/>
              <a:pathLst>
                <a:path h="3355340" w="786130">
                  <a:moveTo>
                    <a:pt x="0" y="0"/>
                  </a:moveTo>
                  <a:lnTo>
                    <a:pt x="786130" y="0"/>
                  </a:lnTo>
                  <a:lnTo>
                    <a:pt x="786130" y="3355340"/>
                  </a:lnTo>
                  <a:lnTo>
                    <a:pt x="0" y="3355340"/>
                  </a:lnTo>
                  <a:close/>
                </a:path>
              </a:pathLst>
            </a:custGeom>
            <a:blipFill>
              <a:blip r:embed="rId4"/>
              <a:stretch>
                <a:fillRect l="-270113" t="0" r="-270113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706108" y="-120968"/>
            <a:ext cx="2466847" cy="10528935"/>
            <a:chOff x="0" y="0"/>
            <a:chExt cx="786130" cy="33553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86130" cy="3355340"/>
            </a:xfrm>
            <a:custGeom>
              <a:avLst/>
              <a:gdLst/>
              <a:ahLst/>
              <a:cxnLst/>
              <a:rect r="r" b="b" t="t" l="l"/>
              <a:pathLst>
                <a:path h="3355340" w="786130">
                  <a:moveTo>
                    <a:pt x="0" y="0"/>
                  </a:moveTo>
                  <a:lnTo>
                    <a:pt x="786130" y="0"/>
                  </a:lnTo>
                  <a:lnTo>
                    <a:pt x="786130" y="3355340"/>
                  </a:lnTo>
                  <a:lnTo>
                    <a:pt x="0" y="3355340"/>
                  </a:lnTo>
                  <a:close/>
                </a:path>
              </a:pathLst>
            </a:custGeom>
            <a:blipFill>
              <a:blip r:embed="rId5"/>
              <a:stretch>
                <a:fillRect l="-270113" t="0" r="-270113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28720" y="1513871"/>
            <a:ext cx="5423878" cy="636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8"/>
              </a:lnSpc>
              <a:spcBef>
                <a:spcPct val="0"/>
              </a:spcBef>
            </a:pPr>
            <a:r>
              <a:rPr lang="en-US" sz="3798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PROJECT OVERVIEW</a:t>
            </a:r>
          </a:p>
        </p:txBody>
      </p:sp>
      <p:sp>
        <p:nvSpPr>
          <p:cNvPr name="AutoShape 13" id="13"/>
          <p:cNvSpPr/>
          <p:nvPr/>
        </p:nvSpPr>
        <p:spPr>
          <a:xfrm flipV="true">
            <a:off x="1028720" y="2150808"/>
            <a:ext cx="304085" cy="36009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029604" y="2886120"/>
            <a:ext cx="4769516" cy="1181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8"/>
              </a:lnSpc>
              <a:spcBef>
                <a:spcPct val="0"/>
              </a:spcBef>
            </a:pPr>
            <a:r>
              <a:rPr lang="en-US" sz="224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24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 understand how financial analytics works in real business scenarios</a:t>
            </a:r>
          </a:p>
        </p:txBody>
      </p:sp>
      <p:sp>
        <p:nvSpPr>
          <p:cNvPr name="AutoShape 15" id="15"/>
          <p:cNvSpPr/>
          <p:nvPr/>
        </p:nvSpPr>
        <p:spPr>
          <a:xfrm>
            <a:off x="1029604" y="2219463"/>
            <a:ext cx="566612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1029604" y="4714859"/>
            <a:ext cx="4769516" cy="790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8"/>
              </a:lnSpc>
              <a:spcBef>
                <a:spcPct val="0"/>
              </a:spcBef>
            </a:pPr>
            <a:r>
              <a:rPr lang="en-US" sz="224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</a:t>
            </a:r>
            <a:r>
              <a:rPr lang="en-US" sz="224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ose Angel One, a stockbroking company, for analysis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9604" y="6131024"/>
            <a:ext cx="4769516" cy="1181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8"/>
              </a:lnSpc>
              <a:spcBef>
                <a:spcPct val="0"/>
              </a:spcBef>
            </a:pPr>
            <a:r>
              <a:rPr lang="en-US" sz="2248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</a:t>
            </a:r>
            <a:r>
              <a:rPr lang="en-US" sz="2248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oal</a:t>
            </a:r>
            <a:r>
              <a:rPr lang="en-US" sz="224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Build dashboards for Profit &amp; Loss, Balance Sheet, and Cash Flow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7649" y="7937713"/>
            <a:ext cx="4769516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4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Learn how</a:t>
            </a:r>
            <a:r>
              <a:rPr lang="en-US" sz="224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to extract insights from financial data using Power BI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959850" y="-4000500"/>
            <a:ext cx="368300" cy="18288000"/>
            <a:chOff x="0" y="0"/>
            <a:chExt cx="97001" cy="48165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7001" cy="4816592"/>
            </a:xfrm>
            <a:custGeom>
              <a:avLst/>
              <a:gdLst/>
              <a:ahLst/>
              <a:cxnLst/>
              <a:rect r="r" b="b" t="t" l="l"/>
              <a:pathLst>
                <a:path h="4816592" w="97001">
                  <a:moveTo>
                    <a:pt x="0" y="0"/>
                  </a:moveTo>
                  <a:lnTo>
                    <a:pt x="97001" y="0"/>
                  </a:lnTo>
                  <a:lnTo>
                    <a:pt x="9700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97001" cy="486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144000" y="743669"/>
            <a:ext cx="6850188" cy="3853183"/>
            <a:chOff x="0" y="0"/>
            <a:chExt cx="1128903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l="-55" t="0" r="-55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5603875"/>
            <a:ext cx="6850188" cy="3853183"/>
            <a:chOff x="0" y="0"/>
            <a:chExt cx="1128903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l="0" t="-4" r="0" b="-4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30145" y="942975"/>
            <a:ext cx="49574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SOURCES</a:t>
            </a:r>
          </a:p>
        </p:txBody>
      </p:sp>
      <p:sp>
        <p:nvSpPr>
          <p:cNvPr name="AutoShape 11" id="11"/>
          <p:cNvSpPr/>
          <p:nvPr/>
        </p:nvSpPr>
        <p:spPr>
          <a:xfrm flipV="true">
            <a:off x="1031217" y="1681213"/>
            <a:ext cx="4639944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1030145" y="1908143"/>
            <a:ext cx="4769516" cy="3051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7552" indent="-188776" lvl="1">
              <a:lnSpc>
                <a:spcPts val="2448"/>
              </a:lnSpc>
              <a:spcBef>
                <a:spcPct val="0"/>
              </a:spcBef>
              <a:buFont typeface="Arial"/>
              <a:buChar char="•"/>
            </a:pPr>
            <a:r>
              <a:rPr lang="en-US" sz="174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174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ollected financial statements (P&amp;L, Balance Sheet, Cash Flow) of Angel One from Moneycontrol.com</a:t>
            </a:r>
          </a:p>
          <a:p>
            <a:pPr algn="l" marL="377552" indent="-188776" lvl="1">
              <a:lnSpc>
                <a:spcPts val="2448"/>
              </a:lnSpc>
              <a:spcBef>
                <a:spcPct val="0"/>
              </a:spcBef>
              <a:buFont typeface="Arial"/>
              <a:buChar char="•"/>
            </a:pPr>
            <a:r>
              <a:rPr lang="en-US" sz="174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Extracted and cleaned the raw data manually using Excel</a:t>
            </a:r>
          </a:p>
          <a:p>
            <a:pPr algn="l" marL="377552" indent="-188776" lvl="1">
              <a:lnSpc>
                <a:spcPts val="2448"/>
              </a:lnSpc>
              <a:spcBef>
                <a:spcPct val="0"/>
              </a:spcBef>
              <a:buFont typeface="Arial"/>
              <a:buChar char="•"/>
            </a:pPr>
            <a:r>
              <a:rPr lang="en-US" sz="174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Calculated key financial metrics in Excel (like ratios, margins, growth %)</a:t>
            </a:r>
          </a:p>
          <a:p>
            <a:pPr algn="l" marL="377552" indent="-188776" lvl="1">
              <a:lnSpc>
                <a:spcPts val="2448"/>
              </a:lnSpc>
              <a:spcBef>
                <a:spcPct val="0"/>
              </a:spcBef>
              <a:buFont typeface="Arial"/>
              <a:buChar char="•"/>
            </a:pPr>
            <a:r>
              <a:rPr lang="en-US" sz="174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Imported structured data into Power BI for visualization</a:t>
            </a:r>
          </a:p>
          <a:p>
            <a:pPr algn="l">
              <a:lnSpc>
                <a:spcPts val="2448"/>
              </a:lnSpc>
              <a:spcBef>
                <a:spcPct val="0"/>
              </a:spcBef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9516602" y="5889625"/>
            <a:ext cx="4957483" cy="3030619"/>
            <a:chOff x="0" y="0"/>
            <a:chExt cx="6609977" cy="4040826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27" y="-85725"/>
              <a:ext cx="6609950" cy="9557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018"/>
                </a:lnSpc>
                <a:spcBef>
                  <a:spcPct val="0"/>
                </a:spcBef>
              </a:pPr>
              <a:r>
                <a:rPr lang="en-US" sz="4298">
                  <a:solidFill>
                    <a:srgbClr val="593C8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TOOLS USED</a:t>
              </a:r>
            </a:p>
          </p:txBody>
        </p:sp>
        <p:sp>
          <p:nvSpPr>
            <p:cNvPr name="AutoShape 15" id="15"/>
            <p:cNvSpPr/>
            <p:nvPr/>
          </p:nvSpPr>
          <p:spPr>
            <a:xfrm flipV="true">
              <a:off x="1455" y="870017"/>
              <a:ext cx="4839568" cy="254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6" id="16"/>
            <p:cNvSpPr txBox="true"/>
            <p:nvPr/>
          </p:nvSpPr>
          <p:spPr>
            <a:xfrm rot="0">
              <a:off x="0" y="1628556"/>
              <a:ext cx="6359354" cy="24122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77553" indent="-188776" lvl="1">
                <a:lnSpc>
                  <a:spcPts val="2448"/>
                </a:lnSpc>
                <a:buFont typeface="Arial"/>
                <a:buChar char="•"/>
              </a:pPr>
              <a:r>
                <a:rPr lang="en-US" sz="1748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Exc</a:t>
              </a:r>
              <a:r>
                <a:rPr lang="en-US" sz="1748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el: Data cleanup, financial metric calculation</a:t>
              </a:r>
            </a:p>
            <a:p>
              <a:pPr algn="l" marL="377553" indent="-188776" lvl="1">
                <a:lnSpc>
                  <a:spcPts val="2448"/>
                </a:lnSpc>
                <a:buFont typeface="Arial"/>
                <a:buChar char="•"/>
              </a:pPr>
              <a:r>
                <a:rPr lang="en-US" sz="1748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Power BI: Dashboard creation, slicers, visual storytelling</a:t>
              </a:r>
            </a:p>
            <a:p>
              <a:pPr algn="l" marL="377553" indent="-188776" lvl="1">
                <a:lnSpc>
                  <a:spcPts val="2448"/>
                </a:lnSpc>
                <a:buFont typeface="Arial"/>
                <a:buChar char="•"/>
              </a:pPr>
              <a:r>
                <a:rPr lang="en-US" sz="1748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DAX: Dynamic measures and KPI logic</a:t>
              </a:r>
            </a:p>
            <a:p>
              <a:pPr algn="l">
                <a:lnSpc>
                  <a:spcPts val="2448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1946535"/>
            <a:ext cx="895457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5201900" y="0"/>
            <a:ext cx="3086100" cy="10287000"/>
            <a:chOff x="0" y="0"/>
            <a:chExt cx="812800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2406301"/>
            <a:ext cx="13692761" cy="6851999"/>
          </a:xfrm>
          <a:custGeom>
            <a:avLst/>
            <a:gdLst/>
            <a:ahLst/>
            <a:cxnLst/>
            <a:rect r="r" b="b" t="t" l="l"/>
            <a:pathLst>
              <a:path h="6851999" w="13692761">
                <a:moveTo>
                  <a:pt x="0" y="0"/>
                </a:moveTo>
                <a:lnTo>
                  <a:pt x="13692761" y="0"/>
                </a:lnTo>
                <a:lnTo>
                  <a:pt x="13692761" y="6851999"/>
                </a:lnTo>
                <a:lnTo>
                  <a:pt x="0" y="68519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657" r="-67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933450"/>
            <a:ext cx="10423598" cy="854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7"/>
              </a:lnSpc>
              <a:spcBef>
                <a:spcPct val="0"/>
              </a:spcBef>
            </a:pPr>
            <a:r>
              <a:rPr lang="en-US" sz="4998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P&amp;L DASHBOARD - VISUALS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42975"/>
            <a:ext cx="8115300" cy="722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7"/>
              </a:lnSpc>
              <a:spcBef>
                <a:spcPct val="0"/>
              </a:spcBef>
            </a:pPr>
            <a:r>
              <a:rPr lang="en-US" sz="4198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P&amp;L DASHBOARD - INSIGHTS</a:t>
            </a:r>
          </a:p>
        </p:txBody>
      </p:sp>
      <p:sp>
        <p:nvSpPr>
          <p:cNvPr name="AutoShape 4" id="4"/>
          <p:cNvSpPr/>
          <p:nvPr/>
        </p:nvSpPr>
        <p:spPr>
          <a:xfrm>
            <a:off x="1028811" y="1703117"/>
            <a:ext cx="8023964" cy="17482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5201900" y="0"/>
            <a:ext cx="3086100" cy="10287000"/>
            <a:chOff x="0" y="0"/>
            <a:chExt cx="812800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9493250" y="956528"/>
            <a:ext cx="6289724" cy="8373944"/>
            <a:chOff x="0" y="0"/>
            <a:chExt cx="3663950" cy="48780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1750" y="31750"/>
              <a:ext cx="3600450" cy="4814570"/>
            </a:xfrm>
            <a:custGeom>
              <a:avLst/>
              <a:gdLst/>
              <a:ahLst/>
              <a:cxnLst/>
              <a:rect r="r" b="b" t="t" l="l"/>
              <a:pathLst>
                <a:path h="481457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3"/>
              <a:stretch>
                <a:fillRect l="-44270" t="0" r="-4427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63950" cy="4878070"/>
            </a:xfrm>
            <a:custGeom>
              <a:avLst/>
              <a:gdLst/>
              <a:ahLst/>
              <a:cxnLst/>
              <a:rect r="r" b="b" t="t" l="l"/>
              <a:pathLst>
                <a:path h="4878070" w="366395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28811" y="2964228"/>
            <a:ext cx="7334499" cy="4667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0596" indent="-290298" lvl="1">
              <a:lnSpc>
                <a:spcPts val="3764"/>
              </a:lnSpc>
              <a:spcBef>
                <a:spcPct val="0"/>
              </a:spcBef>
              <a:buFont typeface="Arial"/>
              <a:buChar char="•"/>
            </a:pPr>
            <a:r>
              <a:rPr lang="en-US" sz="26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6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evenue consistently increased, reaching ₹5,247 Cr in FY25</a:t>
            </a:r>
          </a:p>
          <a:p>
            <a:pPr algn="l" marL="580596" indent="-290298" lvl="1">
              <a:lnSpc>
                <a:spcPts val="3764"/>
              </a:lnSpc>
              <a:spcBef>
                <a:spcPct val="0"/>
              </a:spcBef>
              <a:buFont typeface="Arial"/>
              <a:buChar char="•"/>
            </a:pPr>
            <a:r>
              <a:rPr lang="en-US" sz="26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Net Margin peaked at 29% in FY23, then dropped to 22%</a:t>
            </a:r>
          </a:p>
          <a:p>
            <a:pPr algn="l" marL="580596" indent="-290298" lvl="1">
              <a:lnSpc>
                <a:spcPts val="3764"/>
              </a:lnSpc>
              <a:spcBef>
                <a:spcPct val="0"/>
              </a:spcBef>
              <a:buFont typeface="Arial"/>
              <a:buChar char="•"/>
            </a:pPr>
            <a:r>
              <a:rPr lang="en-US" sz="26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Dividend payout declined while retention ratio rose</a:t>
            </a:r>
          </a:p>
          <a:p>
            <a:pPr algn="l" marL="580596" indent="-290298" lvl="1">
              <a:lnSpc>
                <a:spcPts val="3764"/>
              </a:lnSpc>
              <a:spcBef>
                <a:spcPct val="0"/>
              </a:spcBef>
              <a:buFont typeface="Arial"/>
              <a:buChar char="•"/>
            </a:pPr>
            <a:r>
              <a:rPr lang="en-US" sz="26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PAT growth slowed after FY22 despite higher revenue</a:t>
            </a:r>
          </a:p>
          <a:p>
            <a:pPr algn="l" marL="580596" indent="-290298" lvl="1">
              <a:lnSpc>
                <a:spcPts val="3764"/>
              </a:lnSpc>
              <a:spcBef>
                <a:spcPct val="0"/>
              </a:spcBef>
              <a:buFont typeface="Arial"/>
              <a:buChar char="•"/>
            </a:pPr>
            <a:r>
              <a:rPr lang="en-US" sz="26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EPS remained strong at ₹130 in FY25</a:t>
            </a:r>
          </a:p>
          <a:p>
            <a:pPr algn="l">
              <a:lnSpc>
                <a:spcPts val="3764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068878"/>
            <a:ext cx="733449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Financial Insights from P&amp;L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811" y="8021889"/>
            <a:ext cx="7334499" cy="915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company shifted toward profit retention, possibly to fund internal growth.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1946535"/>
            <a:ext cx="895457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5201900" y="0"/>
            <a:ext cx="3086100" cy="10287000"/>
            <a:chOff x="0" y="0"/>
            <a:chExt cx="812800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2481861"/>
            <a:ext cx="13723046" cy="6776439"/>
          </a:xfrm>
          <a:custGeom>
            <a:avLst/>
            <a:gdLst/>
            <a:ahLst/>
            <a:cxnLst/>
            <a:rect r="r" b="b" t="t" l="l"/>
            <a:pathLst>
              <a:path h="6776439" w="13723046">
                <a:moveTo>
                  <a:pt x="0" y="0"/>
                </a:moveTo>
                <a:lnTo>
                  <a:pt x="13723046" y="0"/>
                </a:lnTo>
                <a:lnTo>
                  <a:pt x="13723046" y="6776439"/>
                </a:lnTo>
                <a:lnTo>
                  <a:pt x="0" y="67764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912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933450"/>
            <a:ext cx="10423598" cy="854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7"/>
              </a:lnSpc>
              <a:spcBef>
                <a:spcPct val="0"/>
              </a:spcBef>
            </a:pPr>
            <a:r>
              <a:rPr lang="en-US" sz="4998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BS DASHBOARD - VISUALS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42975"/>
            <a:ext cx="8115300" cy="722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7"/>
              </a:lnSpc>
              <a:spcBef>
                <a:spcPct val="0"/>
              </a:spcBef>
            </a:pPr>
            <a:r>
              <a:rPr lang="en-US" sz="4198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BS DASHBOARD - INSIGHTS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1028811" y="1665017"/>
            <a:ext cx="8023964" cy="3810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5201900" y="0"/>
            <a:ext cx="3086100" cy="10287000"/>
            <a:chOff x="0" y="0"/>
            <a:chExt cx="812800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9493250" y="956528"/>
            <a:ext cx="6289724" cy="8373944"/>
            <a:chOff x="0" y="0"/>
            <a:chExt cx="3663950" cy="48780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1750" y="31750"/>
              <a:ext cx="3600450" cy="4814570"/>
            </a:xfrm>
            <a:custGeom>
              <a:avLst/>
              <a:gdLst/>
              <a:ahLst/>
              <a:cxnLst/>
              <a:rect r="r" b="b" t="t" l="l"/>
              <a:pathLst>
                <a:path h="481457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3"/>
              <a:stretch>
                <a:fillRect l="-44270" t="0" r="-4427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63950" cy="4878070"/>
            </a:xfrm>
            <a:custGeom>
              <a:avLst/>
              <a:gdLst/>
              <a:ahLst/>
              <a:cxnLst/>
              <a:rect r="r" b="b" t="t" l="l"/>
              <a:pathLst>
                <a:path h="4878070" w="366395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28811" y="2973753"/>
            <a:ext cx="7334499" cy="4616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5828" indent="-257914" lvl="1">
              <a:lnSpc>
                <a:spcPts val="3344"/>
              </a:lnSpc>
              <a:spcBef>
                <a:spcPct val="0"/>
              </a:spcBef>
              <a:buFont typeface="Arial"/>
              <a:buChar char="•"/>
            </a:pPr>
            <a:r>
              <a:rPr lang="en-US" sz="23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23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urrent Ratio improved steadily, reaching 1.45 in FY25 — strong liquidity position</a:t>
            </a:r>
          </a:p>
          <a:p>
            <a:pPr algn="l" marL="515828" indent="-257914" lvl="1">
              <a:lnSpc>
                <a:spcPts val="3344"/>
              </a:lnSpc>
              <a:spcBef>
                <a:spcPct val="0"/>
              </a:spcBef>
              <a:buFont typeface="Arial"/>
              <a:buChar char="•"/>
            </a:pPr>
            <a:r>
              <a:rPr lang="en-US" sz="23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Quick Ra</a:t>
            </a:r>
            <a:r>
              <a:rPr lang="en-US" sz="23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tio also improved, indicating near-term asset coverage</a:t>
            </a:r>
          </a:p>
          <a:p>
            <a:pPr algn="l" marL="515828" indent="-257914" lvl="1">
              <a:lnSpc>
                <a:spcPts val="3344"/>
              </a:lnSpc>
              <a:spcBef>
                <a:spcPct val="0"/>
              </a:spcBef>
              <a:buFont typeface="Arial"/>
              <a:buChar char="•"/>
            </a:pPr>
            <a:r>
              <a:rPr lang="en-US" sz="23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Working Capital increased 5x from FY21 to FY25 — good operational health</a:t>
            </a:r>
          </a:p>
          <a:p>
            <a:pPr algn="l" marL="515828" indent="-257914" lvl="1">
              <a:lnSpc>
                <a:spcPts val="3344"/>
              </a:lnSpc>
              <a:spcBef>
                <a:spcPct val="0"/>
              </a:spcBef>
              <a:buFont typeface="Arial"/>
              <a:buChar char="•"/>
            </a:pPr>
            <a:r>
              <a:rPr lang="en-US" sz="23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Equity Ratio rose gradually, showing stronger equity funding</a:t>
            </a:r>
          </a:p>
          <a:p>
            <a:pPr algn="l" marL="515828" indent="-257914" lvl="1">
              <a:lnSpc>
                <a:spcPts val="3344"/>
              </a:lnSpc>
              <a:spcBef>
                <a:spcPct val="0"/>
              </a:spcBef>
              <a:buFont typeface="Arial"/>
              <a:buChar char="•"/>
            </a:pPr>
            <a:r>
              <a:rPr lang="en-US" sz="23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Return on Equity (ROE) dropped from 55% to 28% — needs closer monitoring</a:t>
            </a:r>
          </a:p>
          <a:p>
            <a:pPr algn="l">
              <a:lnSpc>
                <a:spcPts val="3344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068878"/>
            <a:ext cx="733449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Financial Insights from Balance Sheet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4368" y="8131592"/>
            <a:ext cx="8023964" cy="119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company improved its liquidity and shifted toward equity funding, but a falling ROE may indicate less efficient profit generation on shareholder capital.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1946535"/>
            <a:ext cx="895457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5201900" y="0"/>
            <a:ext cx="3086100" cy="10287000"/>
            <a:chOff x="0" y="0"/>
            <a:chExt cx="812800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2661139"/>
            <a:ext cx="13366856" cy="6597161"/>
          </a:xfrm>
          <a:custGeom>
            <a:avLst/>
            <a:gdLst/>
            <a:ahLst/>
            <a:cxnLst/>
            <a:rect r="r" b="b" t="t" l="l"/>
            <a:pathLst>
              <a:path h="6597161" w="13366856">
                <a:moveTo>
                  <a:pt x="0" y="0"/>
                </a:moveTo>
                <a:lnTo>
                  <a:pt x="13366856" y="0"/>
                </a:lnTo>
                <a:lnTo>
                  <a:pt x="13366856" y="6597161"/>
                </a:lnTo>
                <a:lnTo>
                  <a:pt x="0" y="65971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211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933450"/>
            <a:ext cx="10423598" cy="854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7"/>
              </a:lnSpc>
              <a:spcBef>
                <a:spcPct val="0"/>
              </a:spcBef>
            </a:pPr>
            <a:r>
              <a:rPr lang="en-US" sz="4998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CF DASHBOARD VISUALS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42975"/>
            <a:ext cx="8115300" cy="722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7"/>
              </a:lnSpc>
              <a:spcBef>
                <a:spcPct val="0"/>
              </a:spcBef>
            </a:pPr>
            <a:r>
              <a:rPr lang="en-US" sz="4198">
                <a:solidFill>
                  <a:srgbClr val="593C8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CF DASHBOARD - INSIGHTS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1028811" y="1665017"/>
            <a:ext cx="8023964" cy="3810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5201900" y="0"/>
            <a:ext cx="3086100" cy="10287000"/>
            <a:chOff x="0" y="0"/>
            <a:chExt cx="812800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9493250" y="956528"/>
            <a:ext cx="6289724" cy="8373944"/>
            <a:chOff x="0" y="0"/>
            <a:chExt cx="3663950" cy="48780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1750" y="31750"/>
              <a:ext cx="3600450" cy="4814570"/>
            </a:xfrm>
            <a:custGeom>
              <a:avLst/>
              <a:gdLst/>
              <a:ahLst/>
              <a:cxnLst/>
              <a:rect r="r" b="b" t="t" l="l"/>
              <a:pathLst>
                <a:path h="481457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3"/>
              <a:stretch>
                <a:fillRect l="-44270" t="0" r="-4427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63950" cy="4878070"/>
            </a:xfrm>
            <a:custGeom>
              <a:avLst/>
              <a:gdLst/>
              <a:ahLst/>
              <a:cxnLst/>
              <a:rect r="r" b="b" t="t" l="l"/>
              <a:pathLst>
                <a:path h="4878070" w="366395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28811" y="2973753"/>
            <a:ext cx="8023964" cy="5454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5828" indent="-257914" lvl="1">
              <a:lnSpc>
                <a:spcPts val="3344"/>
              </a:lnSpc>
              <a:buFont typeface="Arial"/>
              <a:buChar char="•"/>
            </a:pPr>
            <a:r>
              <a:rPr lang="en-US" sz="23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</a:t>
            </a:r>
            <a:r>
              <a:rPr lang="en-US" sz="23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erating Cash Flow turned negative in FY25 (₹−1,860 Cr), indicating potential liquidity stress</a:t>
            </a:r>
          </a:p>
          <a:p>
            <a:pPr algn="l" marL="515828" indent="-257914" lvl="1">
              <a:lnSpc>
                <a:spcPts val="3344"/>
              </a:lnSpc>
              <a:spcBef>
                <a:spcPct val="0"/>
              </a:spcBef>
              <a:buFont typeface="Arial"/>
              <a:buChar char="•"/>
            </a:pPr>
            <a:r>
              <a:rPr lang="en-US" sz="23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Free Cash Flow also declined sharply after FY23, moving into n</a:t>
            </a:r>
            <a:r>
              <a:rPr lang="en-US" sz="23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egative territory</a:t>
            </a:r>
          </a:p>
          <a:p>
            <a:pPr algn="l" marL="515828" indent="-257914" lvl="1">
              <a:lnSpc>
                <a:spcPts val="3344"/>
              </a:lnSpc>
              <a:spcBef>
                <a:spcPct val="0"/>
              </a:spcBef>
              <a:buFont typeface="Arial"/>
              <a:buChar char="•"/>
            </a:pPr>
            <a:r>
              <a:rPr lang="en-US" sz="23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Cash Conversion Ratio dropped to -0.35 in FY25, showing low efficiency in converting profits to cash</a:t>
            </a:r>
          </a:p>
          <a:p>
            <a:pPr algn="l" marL="515828" indent="-257914" lvl="1">
              <a:lnSpc>
                <a:spcPts val="3344"/>
              </a:lnSpc>
              <a:spcBef>
                <a:spcPct val="0"/>
              </a:spcBef>
              <a:buFont typeface="Arial"/>
              <a:buChar char="•"/>
            </a:pPr>
            <a:r>
              <a:rPr lang="en-US" sz="23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Net Profit remained posit</a:t>
            </a:r>
            <a:r>
              <a:rPr lang="en-US" sz="23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ive, but actual cash availability reduced significantly</a:t>
            </a:r>
          </a:p>
          <a:p>
            <a:pPr algn="l" marL="515828" indent="-257914" lvl="1">
              <a:lnSpc>
                <a:spcPts val="3344"/>
              </a:lnSpc>
              <a:spcBef>
                <a:spcPct val="0"/>
              </a:spcBef>
              <a:buFont typeface="Arial"/>
              <a:buChar char="•"/>
            </a:pPr>
            <a:r>
              <a:rPr lang="en-US" sz="23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</a:t>
            </a:r>
            <a:r>
              <a:rPr lang="en-US" sz="23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osing Cash Balance fell in FY25, despite earlier growth, which may signal higher spending or investment</a:t>
            </a:r>
          </a:p>
          <a:p>
            <a:pPr algn="l">
              <a:lnSpc>
                <a:spcPts val="3344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068878"/>
            <a:ext cx="733449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Financial Insights from Cash Flow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811" y="8424962"/>
            <a:ext cx="8115189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While Angel One maintained profitability, the negative cash flow trends in FY25 may point to growing financial pressure or an aggressive reinvestment strategy that affected liquidity.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DAGsjzDoS-8</dc:identifier>
  <dcterms:modified xsi:type="dcterms:W3CDTF">2011-08-01T06:04:30Z</dcterms:modified>
  <cp:revision>1</cp:revision>
  <dc:title>Angel One</dc:title>
</cp:coreProperties>
</file>